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2502" userDrawn="1">
          <p15:clr>
            <a:srgbClr val="A4A3A4"/>
          </p15:clr>
        </p15:guide>
        <p15:guide id="3" orient="horz" pos="13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065"/>
    <a:srgbClr val="E3A463"/>
    <a:srgbClr val="B2627E"/>
    <a:srgbClr val="C23430"/>
    <a:srgbClr val="4E87B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 snapToObjects="1" showGuides="1">
      <p:cViewPr>
        <p:scale>
          <a:sx n="66" d="100"/>
          <a:sy n="66" d="100"/>
        </p:scale>
        <p:origin x="2128" y="1616"/>
      </p:cViewPr>
      <p:guideLst>
        <p:guide orient="horz" pos="2750"/>
        <p:guide pos="2502"/>
        <p:guide orient="horz" pos="13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405065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rgbClr val="B2627E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5434816"/>
        <c:axId val="-2095431840"/>
      </c:radarChart>
      <c:catAx>
        <c:axId val="-2095434816"/>
        <c:scaling>
          <c:orientation val="minMax"/>
        </c:scaling>
        <c:delete val="1"/>
        <c:axPos val="b"/>
        <c:numFmt formatCode="m/d/yy" sourceLinked="1"/>
        <c:majorTickMark val="none"/>
        <c:minorTickMark val="none"/>
        <c:tickLblPos val="nextTo"/>
        <c:crossAx val="-2095431840"/>
        <c:crosses val="autoZero"/>
        <c:auto val="1"/>
        <c:lblAlgn val="ctr"/>
        <c:lblOffset val="100"/>
        <c:noMultiLvlLbl val="0"/>
      </c:catAx>
      <c:valAx>
        <c:axId val="-2095431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9543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5065">
                <a:alpha val="80000"/>
              </a:srgbClr>
            </a:solidFill>
            <a:ln w="19050"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2627E">
                <a:alpha val="80392"/>
              </a:srgbClr>
            </a:solidFill>
            <a:ln w="19050"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1812368"/>
        <c:axId val="-2141165232"/>
      </c:radarChart>
      <c:catAx>
        <c:axId val="-206181236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1"/>
        <c:majorTickMark val="none"/>
        <c:minorTickMark val="none"/>
        <c:tickLblPos val="nextTo"/>
        <c:crossAx val="-2141165232"/>
        <c:crosses val="autoZero"/>
        <c:auto val="1"/>
        <c:lblAlgn val="ctr"/>
        <c:lblOffset val="100"/>
        <c:noMultiLvlLbl val="0"/>
      </c:catAx>
      <c:valAx>
        <c:axId val="-21411652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61812368"/>
        <c:crosses val="autoZero"/>
        <c:crossBetween val="between"/>
        <c:maj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627E">
                <a:alpha val="80000"/>
              </a:srgbClr>
            </a:solidFill>
            <a:ln w="19050"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3A463">
                <a:alpha val="80000"/>
              </a:srgbClr>
            </a:solidFill>
            <a:ln w="19050"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448960"/>
        <c:axId val="-2072150240"/>
      </c:radarChart>
      <c:catAx>
        <c:axId val="-206244896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1"/>
        <c:majorTickMark val="none"/>
        <c:minorTickMark val="none"/>
        <c:tickLblPos val="nextTo"/>
        <c:crossAx val="-2072150240"/>
        <c:crosses val="autoZero"/>
        <c:auto val="1"/>
        <c:lblAlgn val="ctr"/>
        <c:lblOffset val="100"/>
        <c:noMultiLvlLbl val="0"/>
      </c:catAx>
      <c:valAx>
        <c:axId val="-2072150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62448960"/>
        <c:crosses val="autoZero"/>
        <c:crossBetween val="between"/>
        <c:maj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6A5DA-CFBB-5748-BEBE-495260CE89EC}" type="datetimeFigureOut">
              <a:rPr kumimoji="1" lang="zh-CN" altLang="en-US" smtClean="0"/>
              <a:t>2017/9/26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850CF-01B1-8648-9357-E4DCB59014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94046" y="122240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Cheat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sheet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94046" y="1925052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模板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图表配色</a:t>
            </a:r>
            <a:r>
              <a:rPr kumimoji="1" lang="en-US" altLang="zh-CN" dirty="0" smtClean="0"/>
              <a:t>----5</a:t>
            </a:r>
            <a:r>
              <a:rPr kumimoji="1" lang="zh-CN" altLang="en-US" dirty="0" smtClean="0"/>
              <a:t>种，贪多嚼不烂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84072" y="1222408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图表表现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图表排版</a:t>
            </a:r>
            <a:endParaRPr kumimoji="1" lang="en-US" altLang="zh-CN" dirty="0" smtClean="0"/>
          </a:p>
          <a:p>
            <a:r>
              <a:rPr kumimoji="1" lang="zh-CN" altLang="en-US" dirty="0" smtClean="0"/>
              <a:t>封面排版</a:t>
            </a:r>
            <a:r>
              <a:rPr kumimoji="1" lang="en-US" altLang="zh-CN" dirty="0" smtClean="0"/>
              <a:t>----</a:t>
            </a:r>
            <a:r>
              <a:rPr kumimoji="1" lang="zh-CN" altLang="en-US" dirty="0" smtClean="0"/>
              <a:t>集</a:t>
            </a:r>
            <a:r>
              <a:rPr kumimoji="1" lang="en-US" altLang="zh-CN" dirty="0" smtClean="0"/>
              <a:t>·</a:t>
            </a:r>
            <a:r>
              <a:rPr kumimoji="1" lang="zh-CN" altLang="en-US" dirty="0" smtClean="0"/>
              <a:t>封面（在花瓣收藏图片）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能</a:t>
            </a:r>
            <a:r>
              <a:rPr lang="zh-CN" altLang="en-US" sz="1200" dirty="0"/>
              <a:t>准确地反映数据维度的</a:t>
            </a:r>
            <a:r>
              <a:rPr lang="zh-CN" altLang="en-US" sz="1200" b="1" dirty="0">
                <a:solidFill>
                  <a:srgbClr val="C23430"/>
                </a:solidFill>
              </a:rPr>
              <a:t>离散</a:t>
            </a:r>
            <a:r>
              <a:rPr lang="zh-CN" altLang="en-US" sz="1200" dirty="0"/>
              <a:t>（最大数、最小数、中位数、四分数）情况。凡是</a:t>
            </a:r>
            <a:r>
              <a:rPr lang="zh-CN" altLang="en-US" sz="1200" b="1" dirty="0">
                <a:solidFill>
                  <a:srgbClr val="4E87BA"/>
                </a:solidFill>
              </a:rPr>
              <a:t>离散的数据</a:t>
            </a:r>
            <a:r>
              <a:rPr lang="zh-CN" altLang="en-US" sz="1200" dirty="0"/>
              <a:t>都适用箱线图。</a:t>
            </a:r>
          </a:p>
          <a:p>
            <a:r>
              <a:rPr lang="zh-CN" altLang="en-US" sz="1200" dirty="0" smtClean="0"/>
              <a:t>线</a:t>
            </a:r>
            <a:r>
              <a:rPr lang="zh-CN" altLang="en-US" sz="1200" dirty="0"/>
              <a:t>的上下两端表示某组数据的最大值和最小值。箱的上下两端表示这组数据中排在前</a:t>
            </a:r>
            <a:r>
              <a:rPr lang="en-US" altLang="zh-CN" sz="1200" dirty="0"/>
              <a:t>25%</a:t>
            </a:r>
            <a:r>
              <a:rPr lang="zh-CN" altLang="en-US" sz="1200" dirty="0"/>
              <a:t>位置和</a:t>
            </a:r>
            <a:r>
              <a:rPr lang="en-US" altLang="zh-CN" sz="1200" dirty="0"/>
              <a:t>75%</a:t>
            </a:r>
            <a:r>
              <a:rPr lang="zh-CN" altLang="en-US" sz="1200" dirty="0"/>
              <a:t>位置的数值。箱中间的横线表示中位数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可以用于分析商品</a:t>
            </a:r>
            <a:r>
              <a:rPr lang="zh-CN" altLang="en-US" sz="1200" dirty="0"/>
              <a:t>每天的卖出</a:t>
            </a:r>
            <a:r>
              <a:rPr lang="zh-CN" altLang="en-US" sz="1200" dirty="0" smtClean="0"/>
              <a:t>情况</a:t>
            </a:r>
            <a:r>
              <a:rPr lang="zh-CN" altLang="en-US" sz="1200" dirty="0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箱线图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523"/>
          <a:stretch/>
        </p:blipFill>
        <p:spPr>
          <a:xfrm>
            <a:off x="0" y="983940"/>
            <a:ext cx="5167313" cy="48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以</a:t>
            </a:r>
            <a:r>
              <a:rPr lang="zh-CN" altLang="en-US" sz="1200" b="1" dirty="0">
                <a:solidFill>
                  <a:srgbClr val="4E87BA"/>
                </a:solidFill>
              </a:rPr>
              <a:t>高亮</a:t>
            </a:r>
            <a:r>
              <a:rPr lang="zh-CN" altLang="en-US" sz="1200" dirty="0"/>
              <a:t>形式展现数据。</a:t>
            </a:r>
          </a:p>
          <a:p>
            <a:r>
              <a:rPr lang="zh-CN" altLang="en-US" sz="1200" dirty="0"/>
              <a:t>最常见的例子就是用热力图表现道路交通状况。老司机一眼就知道怎么开车了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/>
              <a:t>互联网产品中，热力图可以用于网站／</a:t>
            </a:r>
            <a:r>
              <a:rPr lang="en-US" altLang="zh-CN" sz="1200" dirty="0"/>
              <a:t>APP</a:t>
            </a:r>
            <a:r>
              <a:rPr lang="zh-CN" altLang="en-US" sz="1200" dirty="0"/>
              <a:t>的用户行为分析，将浏览、点击、访问页面的操作以高亮的可视化形式表现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 smtClean="0"/>
              <a:t>左图</a:t>
            </a:r>
            <a:r>
              <a:rPr lang="zh-CN" altLang="en-US" sz="1200" dirty="0"/>
              <a:t>就是用户在</a:t>
            </a:r>
            <a:r>
              <a:rPr lang="en-US" altLang="zh-CN" sz="1200" dirty="0"/>
              <a:t>Google</a:t>
            </a:r>
            <a:r>
              <a:rPr lang="zh-CN" altLang="en-US" sz="1200" dirty="0"/>
              <a:t>搜索结果的点击行为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/>
              <a:t>热力图需要位置信息，比如经纬度坐标，或者屏幕位置坐标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热力图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3522"/>
          <a:stretch/>
        </p:blipFill>
        <p:spPr>
          <a:xfrm>
            <a:off x="0" y="983940"/>
            <a:ext cx="5167314" cy="48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0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展现事物</a:t>
            </a:r>
            <a:r>
              <a:rPr lang="zh-CN" altLang="en-US" sz="1200" b="1" dirty="0">
                <a:solidFill>
                  <a:srgbClr val="C23430"/>
                </a:solidFill>
              </a:rPr>
              <a:t>相关性和关联性</a:t>
            </a:r>
            <a:r>
              <a:rPr lang="zh-CN" altLang="en-US" sz="1200" dirty="0"/>
              <a:t>的图表，比如社交关系链、品牌传播、或者某种信息的流动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/>
              <a:t>有一条微博，现在想研究它的传播链：它是经由哪几个大</a:t>
            </a:r>
            <a:r>
              <a:rPr lang="en-US" altLang="zh-CN" sz="1200" dirty="0"/>
              <a:t>V</a:t>
            </a:r>
            <a:r>
              <a:rPr lang="zh-CN" altLang="en-US" sz="1200" dirty="0"/>
              <a:t>分享扩散开来，大</a:t>
            </a:r>
            <a:r>
              <a:rPr lang="en-US" altLang="zh-CN" sz="1200" dirty="0"/>
              <a:t>V</a:t>
            </a:r>
            <a:r>
              <a:rPr lang="zh-CN" altLang="en-US" sz="1200" dirty="0"/>
              <a:t>前又有谁分享过等，以此为基础可以绘制出一幅发散的网状图，分析病毒营销的过程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/>
              <a:t>关系图依赖</a:t>
            </a:r>
            <a:r>
              <a:rPr lang="zh-CN" altLang="en-US" sz="1200" b="1" dirty="0">
                <a:solidFill>
                  <a:srgbClr val="4E87BA"/>
                </a:solidFill>
              </a:rPr>
              <a:t>大量的数据</a:t>
            </a:r>
            <a:r>
              <a:rPr lang="zh-CN" altLang="en-US" sz="1200" dirty="0"/>
              <a:t>，它本身没有维度的概念。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关系图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63" y="991707"/>
            <a:ext cx="5223076" cy="48661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520" r="16445"/>
          <a:stretch/>
        </p:blipFill>
        <p:spPr>
          <a:xfrm>
            <a:off x="5167314" y="2778536"/>
            <a:ext cx="3306836" cy="30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7080" y="382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矩形树图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" y="983939"/>
            <a:ext cx="5157603" cy="48739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78056" y="9839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矩形树图能直观</a:t>
            </a:r>
            <a:r>
              <a:rPr lang="zh-CN" altLang="en-US" sz="1200" dirty="0"/>
              <a:t>地以</a:t>
            </a:r>
            <a:r>
              <a:rPr lang="zh-CN" altLang="en-US" sz="1200" b="1" dirty="0">
                <a:solidFill>
                  <a:srgbClr val="C23430"/>
                </a:solidFill>
              </a:rPr>
              <a:t>面积</a:t>
            </a:r>
            <a:r>
              <a:rPr lang="zh-CN" altLang="en-US" sz="1200" dirty="0"/>
              <a:t>表示数值，以颜色表示类目</a:t>
            </a:r>
            <a:r>
              <a:rPr lang="zh-CN" altLang="en-US" sz="1200" dirty="0" smtClean="0"/>
              <a:t>。相比柱形图，能表现更</a:t>
            </a:r>
            <a:r>
              <a:rPr lang="zh-CN" altLang="en-US" sz="1200" b="1" dirty="0" smtClean="0">
                <a:solidFill>
                  <a:srgbClr val="4E87BA"/>
                </a:solidFill>
              </a:rPr>
              <a:t>多</a:t>
            </a:r>
            <a:r>
              <a:rPr lang="zh-CN" altLang="en-US" sz="1200" dirty="0" smtClean="0"/>
              <a:t>的数据。</a:t>
            </a:r>
            <a:r>
              <a:rPr lang="zh-CN" altLang="en-US" sz="1200" dirty="0"/>
              <a:t>涉及</a:t>
            </a:r>
            <a:r>
              <a:rPr lang="zh-CN" altLang="en-US" sz="1200" b="1" dirty="0">
                <a:solidFill>
                  <a:srgbClr val="4E87BA"/>
                </a:solidFill>
              </a:rPr>
              <a:t>大量品类</a:t>
            </a:r>
            <a:r>
              <a:rPr lang="zh-CN" altLang="en-US" sz="1200" dirty="0"/>
              <a:t>的分析，都可以用到矩形树图。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左图</a:t>
            </a:r>
            <a:r>
              <a:rPr lang="zh-CN" altLang="en-US" sz="1200" dirty="0"/>
              <a:t>中各颜色系代表各个类目维度，类目维度下又有多个二级类目。如果用柱形图表达，简直是灾难。用矩形树图则轻轻松松。</a:t>
            </a:r>
          </a:p>
        </p:txBody>
      </p:sp>
    </p:spTree>
    <p:extLst>
      <p:ext uri="{BB962C8B-B14F-4D97-AF65-F5344CB8AC3E}">
        <p14:creationId xmlns:p14="http://schemas.microsoft.com/office/powerpoint/2010/main" val="39747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常表示信息的变化和流动状态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桑基图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829" y="981075"/>
            <a:ext cx="5225142" cy="487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56" y="3575212"/>
            <a:ext cx="4116277" cy="22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1" dirty="0" smtClean="0">
                <a:solidFill>
                  <a:srgbClr val="C23430"/>
                </a:solidFill>
              </a:rPr>
              <a:t>转化率</a:t>
            </a:r>
            <a:r>
              <a:rPr lang="zh-CN" altLang="en-US" sz="1200" dirty="0"/>
              <a:t>可</a:t>
            </a:r>
            <a:r>
              <a:rPr lang="zh-CN" altLang="en-US" sz="1200" dirty="0" smtClean="0"/>
              <a:t>视化</a:t>
            </a:r>
            <a:endParaRPr lang="en-US" altLang="zh-CN" sz="1200" dirty="0" smtClean="0"/>
          </a:p>
          <a:p>
            <a:r>
              <a:rPr lang="zh-CN" altLang="en-US" sz="1200" dirty="0" smtClean="0"/>
              <a:t>它</a:t>
            </a:r>
            <a:r>
              <a:rPr lang="zh-CN" altLang="en-US" sz="1200" dirty="0"/>
              <a:t>适用在固定流程的转化分析</a:t>
            </a:r>
            <a:r>
              <a:rPr lang="zh-CN" altLang="en-US" sz="1200" dirty="0" smtClean="0"/>
              <a:t>，可以</a:t>
            </a:r>
            <a:r>
              <a:rPr lang="zh-CN" altLang="en-US" sz="1200" dirty="0"/>
              <a:t>认为它是桑基图的简化版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转化率</a:t>
            </a:r>
            <a:r>
              <a:rPr lang="zh-CN" altLang="en-US" sz="1200" dirty="0"/>
              <a:t>也可以用几组数字表示，不一定做成漏斗图。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漏斗图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4695"/>
          <a:stretch/>
        </p:blipFill>
        <p:spPr>
          <a:xfrm>
            <a:off x="1" y="983940"/>
            <a:ext cx="5178056" cy="48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空心弧 6"/>
          <p:cNvSpPr/>
          <p:nvPr/>
        </p:nvSpPr>
        <p:spPr>
          <a:xfrm rot="5400000" flipH="1">
            <a:off x="1658196" y="830531"/>
            <a:ext cx="986799" cy="986799"/>
          </a:xfrm>
          <a:prstGeom prst="blockArc">
            <a:avLst>
              <a:gd name="adj1" fmla="val 5891985"/>
              <a:gd name="adj2" fmla="val 21430230"/>
              <a:gd name="adj3" fmla="val 11600"/>
            </a:avLst>
          </a:prstGeom>
          <a:solidFill>
            <a:srgbClr val="E72D5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5630" y="1170042"/>
            <a:ext cx="43192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73%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1325897" y="3028634"/>
            <a:ext cx="1796273" cy="741545"/>
            <a:chOff x="642127" y="2535238"/>
            <a:chExt cx="1796273" cy="741545"/>
          </a:xfrm>
        </p:grpSpPr>
        <p:sp>
          <p:nvSpPr>
            <p:cNvPr id="10" name="矩形 9"/>
            <p:cNvSpPr/>
            <p:nvPr/>
          </p:nvSpPr>
          <p:spPr>
            <a:xfrm>
              <a:off x="642127" y="2535238"/>
              <a:ext cx="1796273" cy="276725"/>
            </a:xfrm>
            <a:prstGeom prst="rect">
              <a:avLst/>
            </a:prstGeom>
            <a:solidFill>
              <a:srgbClr val="E72D5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42127" y="3000058"/>
              <a:ext cx="536867" cy="2767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00676" y="2552935"/>
              <a:ext cx="22377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80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50470" y="3015324"/>
              <a:ext cx="22377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20" y="3459009"/>
            <a:ext cx="238284" cy="3456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6044" y="2999784"/>
            <a:ext cx="209037" cy="328292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4346866" y="1031787"/>
            <a:ext cx="2793665" cy="2260763"/>
            <a:chOff x="5621130" y="1316472"/>
            <a:chExt cx="2793665" cy="2260763"/>
          </a:xfrm>
        </p:grpSpPr>
        <p:grpSp>
          <p:nvGrpSpPr>
            <p:cNvPr id="16" name="组合 11"/>
            <p:cNvGrpSpPr/>
            <p:nvPr/>
          </p:nvGrpSpPr>
          <p:grpSpPr>
            <a:xfrm>
              <a:off x="5667488" y="1316472"/>
              <a:ext cx="2668686" cy="1987137"/>
              <a:chOff x="5700235" y="2518740"/>
              <a:chExt cx="2668686" cy="198713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674578" y="2518740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648921" y="2518740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700235" y="3785877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674578" y="3785877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700235" y="2518740"/>
                <a:ext cx="720000" cy="72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空心弧 21"/>
              <p:cNvSpPr/>
              <p:nvPr/>
            </p:nvSpPr>
            <p:spPr>
              <a:xfrm rot="5400000" flipH="1">
                <a:off x="5700235" y="2518740"/>
                <a:ext cx="720000" cy="720000"/>
              </a:xfrm>
              <a:prstGeom prst="blockArc">
                <a:avLst>
                  <a:gd name="adj1" fmla="val 12879469"/>
                  <a:gd name="adj2" fmla="val 21482294"/>
                  <a:gd name="adj3" fmla="val 8727"/>
                </a:avLst>
              </a:prstGeom>
              <a:solidFill>
                <a:srgbClr val="E72D5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 rot="5400000" flipH="1">
                <a:off x="6674578" y="2518740"/>
                <a:ext cx="720000" cy="720000"/>
              </a:xfrm>
              <a:prstGeom prst="blockArc">
                <a:avLst>
                  <a:gd name="adj1" fmla="val 17470689"/>
                  <a:gd name="adj2" fmla="val 21482294"/>
                  <a:gd name="adj3" fmla="val 8727"/>
                </a:avLst>
              </a:prstGeom>
              <a:solidFill>
                <a:srgbClr val="FF6699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空心弧 23"/>
              <p:cNvSpPr/>
              <p:nvPr/>
            </p:nvSpPr>
            <p:spPr>
              <a:xfrm rot="5400000" flipH="1">
                <a:off x="7648921" y="2518740"/>
                <a:ext cx="720000" cy="720000"/>
              </a:xfrm>
              <a:prstGeom prst="blockArc">
                <a:avLst>
                  <a:gd name="adj1" fmla="val 17470689"/>
                  <a:gd name="adj2" fmla="val 21482294"/>
                  <a:gd name="adj3" fmla="val 872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空心弧 24"/>
              <p:cNvSpPr/>
              <p:nvPr/>
            </p:nvSpPr>
            <p:spPr>
              <a:xfrm rot="5400000" flipH="1">
                <a:off x="6674578" y="3785877"/>
                <a:ext cx="720000" cy="720000"/>
              </a:xfrm>
              <a:prstGeom prst="blockArc">
                <a:avLst>
                  <a:gd name="adj1" fmla="val 18116722"/>
                  <a:gd name="adj2" fmla="val 21482294"/>
                  <a:gd name="adj3" fmla="val 8727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空心弧 25"/>
              <p:cNvSpPr/>
              <p:nvPr/>
            </p:nvSpPr>
            <p:spPr>
              <a:xfrm rot="5400000" flipH="1">
                <a:off x="5700235" y="3785877"/>
                <a:ext cx="720000" cy="720000"/>
              </a:xfrm>
              <a:prstGeom prst="blockArc">
                <a:avLst>
                  <a:gd name="adj1" fmla="val 17470689"/>
                  <a:gd name="adj2" fmla="val 21482294"/>
                  <a:gd name="adj3" fmla="val 8727"/>
                </a:avLst>
              </a:prstGeom>
              <a:solidFill>
                <a:schemeClr val="bg1">
                  <a:lumMod val="6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869913" y="1553362"/>
              <a:ext cx="31514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35%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44256" y="1553362"/>
              <a:ext cx="31514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14%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818599" y="1553362"/>
              <a:ext cx="31514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13%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69913" y="2834203"/>
              <a:ext cx="31514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13%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44256" y="2834203"/>
              <a:ext cx="31514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10%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621130" y="2081194"/>
              <a:ext cx="86177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企业普通员工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63304" y="2081194"/>
              <a:ext cx="47705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+mn-ea"/>
                  <a:cs typeface="Calibri"/>
                  <a:sym typeface="Calibri"/>
                </a:rPr>
                <a:t>公务员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53023" y="2081194"/>
              <a:ext cx="86177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企业管理人员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621130" y="3331016"/>
              <a:ext cx="73353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自由职业者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763304" y="3331016"/>
              <a:ext cx="60529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+mn-ea"/>
                  <a:cs typeface="Calibri"/>
                  <a:sym typeface="Calibri"/>
                </a:rPr>
                <a:t>私营业主</a:t>
              </a:r>
              <a:endParaRPr kumimoji="0" lang="zh-CN" altLang="en-US" sz="1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50627" y="2820499"/>
              <a:ext cx="4193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······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1912401108"/>
              </p:ext>
            </p:extLst>
          </p:nvPr>
        </p:nvGraphicFramePr>
        <p:xfrm>
          <a:off x="1706878" y="4699771"/>
          <a:ext cx="2639988" cy="1770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图表 39"/>
          <p:cNvGraphicFramePr/>
          <p:nvPr>
            <p:extLst>
              <p:ext uri="{D42A27DB-BD31-4B8C-83A1-F6EECF244321}">
                <p14:modId xmlns:p14="http://schemas.microsoft.com/office/powerpoint/2010/main" val="337677507"/>
              </p:ext>
            </p:extLst>
          </p:nvPr>
        </p:nvGraphicFramePr>
        <p:xfrm>
          <a:off x="123197" y="4699771"/>
          <a:ext cx="2639988" cy="1770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5427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464" y="588704"/>
            <a:ext cx="1614791" cy="510752"/>
          </a:xfrm>
          <a:prstGeom prst="rect">
            <a:avLst/>
          </a:prstGeom>
          <a:solidFill>
            <a:srgbClr val="405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8131" y="65941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solidFill>
                  <a:schemeClr val="bg1"/>
                </a:solidFill>
              </a:rPr>
              <a:t>64-80-101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464" y="1280433"/>
            <a:ext cx="1614791" cy="510752"/>
          </a:xfrm>
          <a:prstGeom prst="rect">
            <a:avLst/>
          </a:prstGeom>
          <a:solidFill>
            <a:srgbClr val="B26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6303" y="135114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167-102-125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4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338" cy="68580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721395" y="4465674"/>
            <a:ext cx="41467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84651" y="4678326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先画出来，再说实现方法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先简单，有困难</a:t>
            </a:r>
            <a:endParaRPr kumimoji="1" lang="en-US" altLang="zh-CN" dirty="0" smtClean="0"/>
          </a:p>
          <a:p>
            <a:r>
              <a:rPr kumimoji="1" lang="zh-CN" altLang="en-US" dirty="0" smtClean="0"/>
              <a:t>注意总结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10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888" r="71591" b="74961"/>
          <a:stretch/>
        </p:blipFill>
        <p:spPr>
          <a:xfrm>
            <a:off x="2047843" y="1643153"/>
            <a:ext cx="470646" cy="5594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457" r="71177" b="60953"/>
          <a:stretch/>
        </p:blipFill>
        <p:spPr>
          <a:xfrm>
            <a:off x="796019" y="1677465"/>
            <a:ext cx="558266" cy="567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3546" r="71473" b="74630"/>
          <a:stretch/>
        </p:blipFill>
        <p:spPr>
          <a:xfrm>
            <a:off x="1397439" y="1677464"/>
            <a:ext cx="558265" cy="5678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4" t="5031" r="3573" b="60238"/>
          <a:stretch/>
        </p:blipFill>
        <p:spPr>
          <a:xfrm>
            <a:off x="841278" y="2405081"/>
            <a:ext cx="548640" cy="5775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694" r="69391" b="74740"/>
          <a:stretch/>
        </p:blipFill>
        <p:spPr>
          <a:xfrm>
            <a:off x="1989540" y="2430268"/>
            <a:ext cx="599143" cy="552329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25059"/>
              </p:ext>
            </p:extLst>
          </p:nvPr>
        </p:nvGraphicFramePr>
        <p:xfrm>
          <a:off x="903165" y="3838048"/>
          <a:ext cx="1701728" cy="1360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432"/>
                <a:gridCol w="425432"/>
                <a:gridCol w="425432"/>
                <a:gridCol w="425432"/>
              </a:tblGrid>
              <a:tr h="104722">
                <a:tc>
                  <a:txBody>
                    <a:bodyPr/>
                    <a:lstStyle/>
                    <a:p>
                      <a:pPr algn="l" fontAlgn="b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Product 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Product B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Product 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79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Feb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Mar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Apr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36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May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17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Jun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25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Jul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Aug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21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Sep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Oct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u="none" strike="noStrike">
                          <a:effectLst/>
                        </a:rPr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Nov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Dec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76880"/>
              </p:ext>
            </p:extLst>
          </p:nvPr>
        </p:nvGraphicFramePr>
        <p:xfrm>
          <a:off x="2999676" y="3838048"/>
          <a:ext cx="1701728" cy="1360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432"/>
                <a:gridCol w="425432"/>
                <a:gridCol w="425432"/>
                <a:gridCol w="425432"/>
              </a:tblGrid>
              <a:tr h="100795">
                <a:tc>
                  <a:txBody>
                    <a:bodyPr/>
                    <a:lstStyle/>
                    <a:p>
                      <a:pPr algn="l" fontAlgn="b"/>
                      <a:endParaRPr lang="zh-CN" altLang="en-US" sz="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 smtClean="0">
                          <a:effectLst/>
                        </a:rPr>
                        <a:t>销量</a:t>
                      </a:r>
                      <a:r>
                        <a:rPr lang="en-US" altLang="zh-CN" sz="600" u="none" strike="noStrike" dirty="0" smtClean="0">
                          <a:effectLst/>
                        </a:rPr>
                        <a:t>-X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 smtClean="0">
                          <a:effectLst/>
                        </a:rPr>
                        <a:t>价格</a:t>
                      </a:r>
                      <a:r>
                        <a:rPr lang="en-US" altLang="zh-CN" sz="600" u="none" strike="noStrike" dirty="0" smtClean="0">
                          <a:effectLst/>
                        </a:rPr>
                        <a:t>-Y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 smtClean="0">
                          <a:effectLst/>
                        </a:rPr>
                        <a:t>成绩</a:t>
                      </a:r>
                      <a:r>
                        <a:rPr lang="en-US" altLang="zh-CN" sz="600" u="none" strike="noStrike" dirty="0" smtClean="0">
                          <a:effectLst/>
                        </a:rPr>
                        <a:t>-</a:t>
                      </a:r>
                      <a:r>
                        <a:rPr lang="zh-CN" altLang="en-US" sz="600" u="none" strike="noStrike" dirty="0" smtClean="0">
                          <a:effectLst/>
                        </a:rPr>
                        <a:t>大小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张三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36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李四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12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王五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12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张柳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36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13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武器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17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12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苏巴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19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周久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19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吕开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赵世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19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10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宋玲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17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莫开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12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流横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12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5614" r="72541" b="59224"/>
          <a:stretch/>
        </p:blipFill>
        <p:spPr>
          <a:xfrm>
            <a:off x="1428539" y="2385187"/>
            <a:ext cx="522380" cy="5871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9197" r="72423" b="59373"/>
          <a:stretch/>
        </p:blipFill>
        <p:spPr>
          <a:xfrm>
            <a:off x="5314495" y="1730108"/>
            <a:ext cx="445536" cy="501101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09274"/>
              </p:ext>
            </p:extLst>
          </p:nvPr>
        </p:nvGraphicFramePr>
        <p:xfrm>
          <a:off x="5096187" y="3838048"/>
          <a:ext cx="850864" cy="1360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432"/>
                <a:gridCol w="425432"/>
              </a:tblGrid>
              <a:tr h="104722">
                <a:tc>
                  <a:txBody>
                    <a:bodyPr/>
                    <a:lstStyle/>
                    <a:p>
                      <a:pPr algn="l" fontAlgn="b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Product 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079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11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Feb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Mar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Apr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May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Jun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19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Jul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Aug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Sep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10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Oct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17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Nov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u="none" strike="noStrike" dirty="0">
                          <a:effectLst/>
                        </a:rPr>
                        <a:t>21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Dec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31700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smtClean="0"/>
              <a:t>条形图</a:t>
            </a:r>
            <a:endParaRPr kumimoji="1" lang="zh-CN" altLang="en-US" sz="800"/>
          </a:p>
        </p:txBody>
      </p:sp>
      <p:sp>
        <p:nvSpPr>
          <p:cNvPr id="16" name="文本框 15"/>
          <p:cNvSpPr txBox="1"/>
          <p:nvPr/>
        </p:nvSpPr>
        <p:spPr>
          <a:xfrm>
            <a:off x="1464101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折线图</a:t>
            </a:r>
            <a:endParaRPr kumimoji="1" lang="zh-CN" altLang="en-US" sz="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60035" y="282988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面积图</a:t>
            </a:r>
            <a:endParaRPr kumimoji="1" lang="zh-CN" altLang="en-US" sz="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036944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柱状图</a:t>
            </a:r>
            <a:endParaRPr kumimoji="1" lang="zh-CN" altLang="en-US" sz="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405215" y="282988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三维曲面图</a:t>
            </a:r>
            <a:endParaRPr kumimoji="1" lang="zh-CN" altLang="en-US" sz="8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2" t="38172" r="5472" b="42643"/>
          <a:stretch/>
        </p:blipFill>
        <p:spPr>
          <a:xfrm>
            <a:off x="3592933" y="1672299"/>
            <a:ext cx="519764" cy="5152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96240" y="282988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散点图</a:t>
            </a:r>
            <a:endParaRPr kumimoji="1" lang="zh-CN" altLang="en-US" sz="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604318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气泡图</a:t>
            </a:r>
            <a:endParaRPr kumimoji="1" lang="zh-CN" altLang="en-US" sz="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314495" y="210822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饼图</a:t>
            </a:r>
            <a:endParaRPr kumimoji="1" lang="zh-CN" altLang="en-US" sz="8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53820" r="71597" b="17427"/>
          <a:stretch/>
        </p:blipFill>
        <p:spPr>
          <a:xfrm>
            <a:off x="7360762" y="1688764"/>
            <a:ext cx="560296" cy="51013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04752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股价图</a:t>
            </a:r>
            <a:endParaRPr kumimoji="1" lang="zh-CN" altLang="en-US" sz="8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12966" r="71068" b="24381"/>
          <a:stretch/>
        </p:blipFill>
        <p:spPr>
          <a:xfrm>
            <a:off x="9851317" y="1657498"/>
            <a:ext cx="577516" cy="5678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893853" y="210822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雷达图</a:t>
            </a:r>
            <a:endParaRPr kumimoji="1" lang="zh-CN" altLang="en-US" sz="800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4260"/>
              </p:ext>
            </p:extLst>
          </p:nvPr>
        </p:nvGraphicFramePr>
        <p:xfrm>
          <a:off x="6341834" y="4346685"/>
          <a:ext cx="2552592" cy="852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432"/>
                <a:gridCol w="425432"/>
                <a:gridCol w="425432"/>
                <a:gridCol w="425432"/>
                <a:gridCol w="425432"/>
                <a:gridCol w="425432"/>
              </a:tblGrid>
              <a:tr h="1191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日期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成交量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开盘价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最高价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最低价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600" u="none" strike="noStrike" dirty="0">
                          <a:effectLst/>
                        </a:rPr>
                        <a:t>收盘价</a:t>
                      </a:r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1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52704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27.49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27.95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27.45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27.94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8月2日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70633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 dirty="0">
                          <a:effectLst/>
                        </a:rPr>
                        <a:t>27.93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27.93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27.8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27.35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104263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 dirty="0">
                          <a:effectLst/>
                        </a:rPr>
                        <a:t>27.35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28.69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u="none" strike="noStrike">
                          <a:effectLst/>
                        </a:rPr>
                        <a:t>27.16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28.53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104901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28.83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29.49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28.53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29.16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5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u="none" strike="noStrike">
                          <a:effectLst/>
                        </a:rPr>
                        <a:t>69387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29.12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29.15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28.33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28.35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44274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28.36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28.9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28.3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28.65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8</a:t>
                      </a:r>
                      <a:r>
                        <a:rPr lang="zh-CN" altLang="en-US" sz="600" u="none" strike="noStrike" dirty="0">
                          <a:effectLst/>
                        </a:rPr>
                        <a:t>月</a:t>
                      </a:r>
                      <a:r>
                        <a:rPr lang="en-US" altLang="zh-CN" sz="600" u="none" strike="noStrike" dirty="0">
                          <a:effectLst/>
                        </a:rPr>
                        <a:t>7</a:t>
                      </a:r>
                      <a:r>
                        <a:rPr lang="zh-CN" altLang="en-US" sz="600" u="none" strike="noStrike" dirty="0">
                          <a:effectLst/>
                        </a:rPr>
                        <a:t>日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600" u="none" strike="noStrike" dirty="0">
                          <a:effectLst/>
                        </a:rPr>
                        <a:t>43441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>
                          <a:effectLst/>
                        </a:rPr>
                        <a:t>28.5</a:t>
                      </a:r>
                      <a:endParaRPr lang="hr-HR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29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28.02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600" u="none" strike="noStrike" dirty="0">
                          <a:effectLst/>
                        </a:rPr>
                        <a:t>28.99</a:t>
                      </a:r>
                      <a:endParaRPr lang="hr-HR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41430"/>
              </p:ext>
            </p:extLst>
          </p:nvPr>
        </p:nvGraphicFramePr>
        <p:xfrm>
          <a:off x="9289211" y="4361076"/>
          <a:ext cx="1701728" cy="837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432"/>
                <a:gridCol w="425432"/>
                <a:gridCol w="425432"/>
                <a:gridCol w="425432"/>
              </a:tblGrid>
              <a:tr h="104722">
                <a:tc>
                  <a:txBody>
                    <a:bodyPr/>
                    <a:lstStyle/>
                    <a:p>
                      <a:pPr algn="l" fontAlgn="b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Vivian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Tom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Jerry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速度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力量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5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>
                          <a:effectLst/>
                        </a:rPr>
                        <a:t>智慧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精神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 dirty="0">
                          <a:effectLst/>
                        </a:rPr>
                        <a:t>2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情商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u="none" strike="noStrike">
                          <a:effectLst/>
                        </a:rPr>
                        <a:t>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6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口才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2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u="none" strike="noStrike" dirty="0">
                          <a:effectLst/>
                        </a:rPr>
                        <a:t>学术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3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u="none" strike="noStrike" dirty="0">
                          <a:effectLst/>
                        </a:rPr>
                        <a:t>7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椭圆 31"/>
          <p:cNvSpPr/>
          <p:nvPr/>
        </p:nvSpPr>
        <p:spPr>
          <a:xfrm>
            <a:off x="5472381" y="2438769"/>
            <a:ext cx="86627" cy="866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/>
          <p:nvPr/>
        </p:nvCxnSpPr>
        <p:spPr>
          <a:xfrm>
            <a:off x="1713792" y="3088646"/>
            <a:ext cx="0" cy="7507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0110087" y="2438769"/>
            <a:ext cx="86627" cy="866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807225" y="2438769"/>
            <a:ext cx="86627" cy="866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677005" y="3045333"/>
            <a:ext cx="86627" cy="866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>
            <a:off x="3855846" y="2525396"/>
            <a:ext cx="0" cy="11514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5516622" y="2525396"/>
            <a:ext cx="0" cy="11514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>
            <a:off x="7653430" y="2525396"/>
            <a:ext cx="0" cy="17289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7610116" y="2438769"/>
            <a:ext cx="86627" cy="866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连接符 43"/>
          <p:cNvCxnSpPr/>
          <p:nvPr/>
        </p:nvCxnSpPr>
        <p:spPr>
          <a:xfrm>
            <a:off x="10140308" y="2525396"/>
            <a:ext cx="0" cy="17289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840317" y="5775882"/>
            <a:ext cx="2525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E87BA"/>
              </a:buClr>
              <a:buFont typeface="Wingdings" charset="2"/>
              <a:buChar char="p"/>
            </a:pPr>
            <a:r>
              <a:rPr kumimoji="1" lang="zh-CN" altLang="en-US" sz="1000" dirty="0" smtClean="0"/>
              <a:t>所有的数据结构形式均为二维表格；</a:t>
            </a:r>
            <a:endParaRPr kumimoji="1" lang="en-US" altLang="zh-CN" sz="1000" dirty="0" smtClean="0"/>
          </a:p>
          <a:p>
            <a:pPr marL="285750" indent="-285750">
              <a:lnSpc>
                <a:spcPct val="150000"/>
              </a:lnSpc>
              <a:buClr>
                <a:srgbClr val="4E87BA"/>
              </a:buClr>
              <a:buFont typeface="Wingdings" charset="2"/>
              <a:buChar char="p"/>
            </a:pPr>
            <a:r>
              <a:rPr kumimoji="1" lang="zh-CN" altLang="en-US" sz="1000" dirty="0" smtClean="0"/>
              <a:t>气泡图的数据范围不包含标题栏；</a:t>
            </a:r>
            <a:endParaRPr kumimoji="1" lang="en-US" altLang="zh-CN" sz="1000" dirty="0" smtClean="0"/>
          </a:p>
          <a:p>
            <a:pPr marL="285750" indent="-285750">
              <a:lnSpc>
                <a:spcPct val="150000"/>
              </a:lnSpc>
              <a:buClr>
                <a:srgbClr val="4E87BA"/>
              </a:buClr>
              <a:buFont typeface="Wingdings" charset="2"/>
              <a:buChar char="p"/>
            </a:pPr>
            <a:r>
              <a:rPr kumimoji="1" lang="zh-CN" altLang="en-US" sz="1000" dirty="0" smtClean="0"/>
              <a:t>饼图的数据范围只有</a:t>
            </a:r>
            <a:r>
              <a:rPr kumimoji="1" lang="en-US" altLang="zh-CN" sz="1000" dirty="0" smtClean="0"/>
              <a:t>1</a:t>
            </a:r>
            <a:r>
              <a:rPr kumimoji="1" lang="zh-CN" altLang="en-US" sz="1000" dirty="0" smtClean="0"/>
              <a:t>列；</a:t>
            </a:r>
            <a:endParaRPr kumimoji="1" lang="en-US" altLang="zh-CN" sz="1000" dirty="0" smtClean="0"/>
          </a:p>
          <a:p>
            <a:pPr marL="285750" indent="-285750">
              <a:lnSpc>
                <a:spcPct val="150000"/>
              </a:lnSpc>
              <a:buClr>
                <a:srgbClr val="4E87BA"/>
              </a:buClr>
              <a:buFont typeface="Wingdings" charset="2"/>
              <a:buChar char="p"/>
            </a:pPr>
            <a:r>
              <a:rPr kumimoji="1" lang="zh-CN" altLang="en-US" sz="1000" dirty="0" smtClean="0"/>
              <a:t>股价图的各维度排列顺序视图而定；</a:t>
            </a:r>
            <a:endParaRPr kumimoji="1"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56" y="5636719"/>
            <a:ext cx="852875" cy="563599"/>
          </a:xfrm>
          <a:prstGeom prst="rect">
            <a:avLst/>
          </a:prstGeom>
        </p:spPr>
      </p:pic>
      <p:cxnSp>
        <p:nvCxnSpPr>
          <p:cNvPr id="75" name="直线连接符 74"/>
          <p:cNvCxnSpPr/>
          <p:nvPr/>
        </p:nvCxnSpPr>
        <p:spPr>
          <a:xfrm>
            <a:off x="3299203" y="3644443"/>
            <a:ext cx="210040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>
            <a:off x="7196632" y="3644443"/>
            <a:ext cx="13770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457" r="71177" b="60953"/>
          <a:stretch/>
        </p:blipFill>
        <p:spPr>
          <a:xfrm>
            <a:off x="2867979" y="615228"/>
            <a:ext cx="271519" cy="27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888" r="71591" b="74961"/>
          <a:stretch/>
        </p:blipFill>
        <p:spPr>
          <a:xfrm>
            <a:off x="1765168" y="567022"/>
            <a:ext cx="953550" cy="1133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457" r="71177" b="60953"/>
          <a:stretch/>
        </p:blipFill>
        <p:spPr>
          <a:xfrm>
            <a:off x="3928094" y="615228"/>
            <a:ext cx="1131072" cy="1150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3546" r="71473" b="74630"/>
          <a:stretch/>
        </p:blipFill>
        <p:spPr>
          <a:xfrm>
            <a:off x="7495941" y="615228"/>
            <a:ext cx="1131070" cy="11505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4" t="5031" r="3573" b="60238"/>
          <a:stretch/>
        </p:blipFill>
        <p:spPr>
          <a:xfrm>
            <a:off x="4288038" y="5369339"/>
            <a:ext cx="1111569" cy="11700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694" r="69391" b="74740"/>
          <a:stretch/>
        </p:blipFill>
        <p:spPr>
          <a:xfrm>
            <a:off x="1654420" y="2544401"/>
            <a:ext cx="1213891" cy="11190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5614" r="72541" b="59224"/>
          <a:stretch/>
        </p:blipFill>
        <p:spPr>
          <a:xfrm>
            <a:off x="9954034" y="4691593"/>
            <a:ext cx="1058365" cy="11895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9197" r="72423" b="59373"/>
          <a:stretch/>
        </p:blipFill>
        <p:spPr>
          <a:xfrm>
            <a:off x="6931015" y="5495065"/>
            <a:ext cx="902676" cy="10152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46047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smtClean="0"/>
              <a:t>条形图</a:t>
            </a:r>
            <a:endParaRPr kumimoji="1" lang="zh-CN" altLang="en-US" sz="800"/>
          </a:p>
        </p:txBody>
      </p:sp>
      <p:sp>
        <p:nvSpPr>
          <p:cNvPr id="13" name="文本框 12"/>
          <p:cNvSpPr txBox="1"/>
          <p:nvPr/>
        </p:nvSpPr>
        <p:spPr>
          <a:xfrm>
            <a:off x="7803212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折线图</a:t>
            </a:r>
            <a:endParaRPr kumimoji="1" lang="zh-CN" altLang="en-US" sz="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474776" y="630569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堆积百分比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面积图</a:t>
            </a:r>
            <a:endParaRPr kumimoji="1" lang="zh-CN" altLang="en-US" sz="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150281" y="560477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三维曲面图</a:t>
            </a:r>
            <a:endParaRPr kumimoji="1" lang="zh-CN" altLang="en-US" sz="8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2" t="38172" r="5472" b="42643"/>
          <a:stretch/>
        </p:blipFill>
        <p:spPr>
          <a:xfrm>
            <a:off x="1609931" y="3644443"/>
            <a:ext cx="1053065" cy="104390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954080" y="333416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散点图</a:t>
            </a:r>
            <a:endParaRPr kumimoji="1" lang="zh-CN" altLang="en-US" sz="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949083" y="449531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气泡图</a:t>
            </a:r>
            <a:endParaRPr kumimoji="1" lang="zh-CN" altLang="en-US" sz="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196632" y="630569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饼图</a:t>
            </a:r>
            <a:endParaRPr kumimoji="1" lang="zh-CN" altLang="en-US" sz="8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12966" r="71068" b="24381"/>
          <a:stretch/>
        </p:blipFill>
        <p:spPr>
          <a:xfrm>
            <a:off x="6221484" y="593459"/>
            <a:ext cx="1170073" cy="11505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560298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雷达图</a:t>
            </a:r>
            <a:endParaRPr kumimoji="1" lang="zh-CN" altLang="en-US" sz="8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694" r="69391" b="74740"/>
          <a:stretch/>
        </p:blipFill>
        <p:spPr>
          <a:xfrm>
            <a:off x="9848011" y="3740204"/>
            <a:ext cx="1213891" cy="111904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134402" y="356501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正态分布图</a:t>
            </a:r>
            <a:endParaRPr kumimoji="1" lang="zh-CN" altLang="en-US" sz="8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888" r="71591" b="74961"/>
          <a:stretch/>
        </p:blipFill>
        <p:spPr>
          <a:xfrm>
            <a:off x="5163550" y="567022"/>
            <a:ext cx="953550" cy="113346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294155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柱状图</a:t>
            </a:r>
            <a:endParaRPr kumimoji="1" lang="zh-CN" altLang="en-US" sz="8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3546" r="71473" b="74630"/>
          <a:stretch/>
        </p:blipFill>
        <p:spPr>
          <a:xfrm>
            <a:off x="9789328" y="615228"/>
            <a:ext cx="1131070" cy="1150573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123057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折线图</a:t>
            </a:r>
            <a:endParaRPr kumimoji="1" lang="zh-CN" altLang="en-US" sz="8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888" r="71591" b="74961"/>
          <a:stretch/>
        </p:blipFill>
        <p:spPr>
          <a:xfrm>
            <a:off x="8731395" y="567022"/>
            <a:ext cx="953550" cy="113346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8834149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柱状图</a:t>
            </a:r>
            <a:endParaRPr kumimoji="1" lang="zh-CN" altLang="en-US" sz="8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847" y="2069915"/>
            <a:ext cx="784999" cy="69829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208734" y="27126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直方图</a:t>
            </a:r>
            <a:endParaRPr kumimoji="1" lang="zh-CN" altLang="en-US" sz="80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01" y="5372232"/>
            <a:ext cx="1173426" cy="111475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18" y="5302814"/>
            <a:ext cx="1318372" cy="117188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18" y="5380269"/>
            <a:ext cx="1311986" cy="105907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4" y="5676871"/>
            <a:ext cx="727580" cy="50547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457" r="71177" b="60953"/>
          <a:stretch/>
        </p:blipFill>
        <p:spPr>
          <a:xfrm>
            <a:off x="3192915" y="914314"/>
            <a:ext cx="271519" cy="2762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457" r="71177" b="60953"/>
          <a:stretch/>
        </p:blipFill>
        <p:spPr>
          <a:xfrm>
            <a:off x="3521498" y="1207829"/>
            <a:ext cx="271519" cy="276200"/>
          </a:xfrm>
          <a:prstGeom prst="rect">
            <a:avLst/>
          </a:prstGeom>
        </p:spPr>
      </p:pic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4031"/>
              </p:ext>
            </p:extLst>
          </p:nvPr>
        </p:nvGraphicFramePr>
        <p:xfrm>
          <a:off x="2823102" y="605777"/>
          <a:ext cx="1000608" cy="859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6"/>
                <a:gridCol w="333536"/>
                <a:gridCol w="333536"/>
              </a:tblGrid>
              <a:tr h="28653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38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38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71635" marR="71635" marT="35817" marB="3581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1954081" y="51454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柱状图</a:t>
            </a:r>
            <a:endParaRPr kumimoji="1" lang="zh-CN" altLang="en-US" sz="800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51" y="3099021"/>
            <a:ext cx="985726" cy="470279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0250882" y="454804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散点图</a:t>
            </a:r>
            <a:endParaRPr kumimoji="1" lang="zh-CN" altLang="en-US" sz="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8100730" y="630569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smtClean="0"/>
              <a:t>瀑布图</a:t>
            </a:r>
            <a:endParaRPr kumimoji="1" lang="zh-CN" altLang="en-US" sz="800" dirty="0"/>
          </a:p>
        </p:txBody>
      </p:sp>
      <p:sp>
        <p:nvSpPr>
          <p:cNvPr id="54" name="文本框 53"/>
          <p:cNvSpPr txBox="1"/>
          <p:nvPr/>
        </p:nvSpPr>
        <p:spPr>
          <a:xfrm>
            <a:off x="9208170" y="630569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 smtClean="0"/>
              <a:t>复合图</a:t>
            </a:r>
            <a:endParaRPr kumimoji="1" lang="zh-CN" altLang="en-US" sz="800" dirty="0"/>
          </a:p>
        </p:txBody>
      </p:sp>
      <p:sp>
        <p:nvSpPr>
          <p:cNvPr id="55" name="文本框 54"/>
          <p:cNvSpPr txBox="1"/>
          <p:nvPr/>
        </p:nvSpPr>
        <p:spPr>
          <a:xfrm>
            <a:off x="1873184" y="630569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堆积百分比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柱状图</a:t>
            </a:r>
            <a:endParaRPr kumimoji="1" lang="zh-CN" altLang="en-US" sz="800" dirty="0"/>
          </a:p>
        </p:txBody>
      </p:sp>
      <p:sp>
        <p:nvSpPr>
          <p:cNvPr id="56" name="文本框 55"/>
          <p:cNvSpPr txBox="1"/>
          <p:nvPr/>
        </p:nvSpPr>
        <p:spPr>
          <a:xfrm>
            <a:off x="3227450" y="630569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堆积柱状图</a:t>
            </a:r>
            <a:endParaRPr kumimoji="1" lang="zh-CN" altLang="en-US" sz="800" dirty="0"/>
          </a:p>
        </p:txBody>
      </p:sp>
      <p:sp>
        <p:nvSpPr>
          <p:cNvPr id="57" name="文本框 56"/>
          <p:cNvSpPr txBox="1"/>
          <p:nvPr/>
        </p:nvSpPr>
        <p:spPr>
          <a:xfrm>
            <a:off x="5797794" y="630569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堆积面积图</a:t>
            </a:r>
            <a:endParaRPr kumimoji="1" lang="zh-CN" altLang="en-US" sz="800" dirty="0"/>
          </a:p>
        </p:txBody>
      </p:sp>
      <p:cxnSp>
        <p:nvCxnSpPr>
          <p:cNvPr id="61" name="直线连接符 60"/>
          <p:cNvCxnSpPr/>
          <p:nvPr/>
        </p:nvCxnSpPr>
        <p:spPr>
          <a:xfrm>
            <a:off x="9326592" y="2544401"/>
            <a:ext cx="63620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9326592" y="3409338"/>
            <a:ext cx="63620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>
            <a:off x="8585761" y="4191264"/>
            <a:ext cx="13770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>
            <a:off x="8585761" y="5093789"/>
            <a:ext cx="13770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 flipV="1">
            <a:off x="7622363" y="4710759"/>
            <a:ext cx="0" cy="6569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 flipV="1">
            <a:off x="8585761" y="3057454"/>
            <a:ext cx="0" cy="203633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>
            <a:off x="8585761" y="3057454"/>
            <a:ext cx="74083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>
            <a:off x="2662996" y="3014268"/>
            <a:ext cx="63620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2662996" y="4191264"/>
            <a:ext cx="63620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/>
          <p:nvPr/>
        </p:nvCxnSpPr>
        <p:spPr>
          <a:xfrm flipV="1">
            <a:off x="3299203" y="3000353"/>
            <a:ext cx="0" cy="119091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/>
          <p:cNvCxnSpPr/>
          <p:nvPr/>
        </p:nvCxnSpPr>
        <p:spPr>
          <a:xfrm flipV="1">
            <a:off x="8334960" y="5369339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/>
          <p:nvPr/>
        </p:nvCxnSpPr>
        <p:spPr>
          <a:xfrm flipV="1">
            <a:off x="9454391" y="5369339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/>
          <p:cNvCxnSpPr/>
          <p:nvPr/>
        </p:nvCxnSpPr>
        <p:spPr>
          <a:xfrm flipV="1">
            <a:off x="9326592" y="2555035"/>
            <a:ext cx="0" cy="85430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/>
          <p:cNvCxnSpPr/>
          <p:nvPr/>
        </p:nvCxnSpPr>
        <p:spPr>
          <a:xfrm>
            <a:off x="7341346" y="5367668"/>
            <a:ext cx="21130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 flipV="1">
            <a:off x="2200576" y="5285459"/>
            <a:ext cx="0" cy="432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/>
          <p:cNvCxnSpPr/>
          <p:nvPr/>
        </p:nvCxnSpPr>
        <p:spPr>
          <a:xfrm flipV="1">
            <a:off x="3542558" y="5285459"/>
            <a:ext cx="0" cy="432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V="1">
            <a:off x="4809792" y="5285459"/>
            <a:ext cx="0" cy="432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>
            <a:off x="4806658" y="5284925"/>
            <a:ext cx="12945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/>
          <p:cNvCxnSpPr/>
          <p:nvPr/>
        </p:nvCxnSpPr>
        <p:spPr>
          <a:xfrm flipV="1">
            <a:off x="6101199" y="5285459"/>
            <a:ext cx="0" cy="432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/>
          <p:cNvCxnSpPr/>
          <p:nvPr/>
        </p:nvCxnSpPr>
        <p:spPr>
          <a:xfrm flipV="1">
            <a:off x="6303357" y="3975264"/>
            <a:ext cx="0" cy="73549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/>
          <p:cNvCxnSpPr/>
          <p:nvPr/>
        </p:nvCxnSpPr>
        <p:spPr>
          <a:xfrm>
            <a:off x="4270763" y="4716007"/>
            <a:ext cx="33516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/>
          <p:nvPr/>
        </p:nvCxnSpPr>
        <p:spPr>
          <a:xfrm flipV="1">
            <a:off x="7345211" y="5369339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/>
          <p:cNvCxnSpPr/>
          <p:nvPr/>
        </p:nvCxnSpPr>
        <p:spPr>
          <a:xfrm flipV="1">
            <a:off x="4270763" y="4710760"/>
            <a:ext cx="0" cy="3830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/>
          <p:cNvCxnSpPr/>
          <p:nvPr/>
        </p:nvCxnSpPr>
        <p:spPr>
          <a:xfrm flipV="1">
            <a:off x="6821304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/>
          <p:cNvCxnSpPr/>
          <p:nvPr/>
        </p:nvCxnSpPr>
        <p:spPr>
          <a:xfrm flipV="1">
            <a:off x="8100730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/>
          <p:cNvCxnSpPr/>
          <p:nvPr/>
        </p:nvCxnSpPr>
        <p:spPr>
          <a:xfrm flipV="1">
            <a:off x="9174304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/>
          <p:cNvCxnSpPr/>
          <p:nvPr/>
        </p:nvCxnSpPr>
        <p:spPr>
          <a:xfrm flipV="1">
            <a:off x="10454955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/>
          <p:cNvCxnSpPr/>
          <p:nvPr/>
        </p:nvCxnSpPr>
        <p:spPr>
          <a:xfrm>
            <a:off x="9174304" y="1815300"/>
            <a:ext cx="12856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/>
          <p:cNvCxnSpPr/>
          <p:nvPr/>
        </p:nvCxnSpPr>
        <p:spPr>
          <a:xfrm>
            <a:off x="6821304" y="1815300"/>
            <a:ext cx="12856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/>
          <p:cNvCxnSpPr/>
          <p:nvPr/>
        </p:nvCxnSpPr>
        <p:spPr>
          <a:xfrm flipV="1">
            <a:off x="7800541" y="186016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 flipV="1">
            <a:off x="9470729" y="186016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/>
          <p:cNvCxnSpPr/>
          <p:nvPr/>
        </p:nvCxnSpPr>
        <p:spPr>
          <a:xfrm>
            <a:off x="7800541" y="2068290"/>
            <a:ext cx="167645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/>
          <p:cNvCxnSpPr/>
          <p:nvPr/>
        </p:nvCxnSpPr>
        <p:spPr>
          <a:xfrm flipV="1">
            <a:off x="6303357" y="2814110"/>
            <a:ext cx="0" cy="73549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/>
          <p:cNvCxnSpPr/>
          <p:nvPr/>
        </p:nvCxnSpPr>
        <p:spPr>
          <a:xfrm>
            <a:off x="3793017" y="2814110"/>
            <a:ext cx="425641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 flipV="1">
            <a:off x="8061476" y="2068290"/>
            <a:ext cx="0" cy="7458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/>
          <p:cNvCxnSpPr/>
          <p:nvPr/>
        </p:nvCxnSpPr>
        <p:spPr>
          <a:xfrm flipV="1">
            <a:off x="4474776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/>
          <p:cNvCxnSpPr/>
          <p:nvPr/>
        </p:nvCxnSpPr>
        <p:spPr>
          <a:xfrm flipV="1">
            <a:off x="5755427" y="1607173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>
            <a:off x="4474776" y="1815300"/>
            <a:ext cx="12856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/>
          <p:cNvCxnSpPr>
            <a:endCxn id="45" idx="2"/>
          </p:cNvCxnSpPr>
          <p:nvPr/>
        </p:nvCxnSpPr>
        <p:spPr>
          <a:xfrm flipV="1">
            <a:off x="3323406" y="1465391"/>
            <a:ext cx="0" cy="59261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/>
          <p:cNvCxnSpPr/>
          <p:nvPr/>
        </p:nvCxnSpPr>
        <p:spPr>
          <a:xfrm flipV="1">
            <a:off x="5104361" y="1849877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/>
          <p:cNvCxnSpPr/>
          <p:nvPr/>
        </p:nvCxnSpPr>
        <p:spPr>
          <a:xfrm>
            <a:off x="3323406" y="2058004"/>
            <a:ext cx="178599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/>
          <p:cNvCxnSpPr/>
          <p:nvPr/>
        </p:nvCxnSpPr>
        <p:spPr>
          <a:xfrm flipV="1">
            <a:off x="2246500" y="1567154"/>
            <a:ext cx="0" cy="67057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/>
          <p:cNvCxnSpPr/>
          <p:nvPr/>
        </p:nvCxnSpPr>
        <p:spPr>
          <a:xfrm flipV="1">
            <a:off x="4027455" y="2039882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/>
          <p:cNvCxnSpPr/>
          <p:nvPr/>
        </p:nvCxnSpPr>
        <p:spPr>
          <a:xfrm>
            <a:off x="2246500" y="2248009"/>
            <a:ext cx="178599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/>
          <p:cNvCxnSpPr/>
          <p:nvPr/>
        </p:nvCxnSpPr>
        <p:spPr>
          <a:xfrm flipV="1">
            <a:off x="3793017" y="2248009"/>
            <a:ext cx="0" cy="56610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5188781" y="3338820"/>
            <a:ext cx="2229152" cy="6678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429981" y="61087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chemeClr val="accent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图表建议</a:t>
            </a:r>
            <a:endParaRPr kumimoji="1" lang="zh-CN" altLang="en-US" b="1" dirty="0">
              <a:solidFill>
                <a:schemeClr val="accent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5197841" y="3398343"/>
            <a:ext cx="2291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What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Do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You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Want to </a:t>
            </a:r>
          </a:p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Present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6076215" y="2980029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b="1" smtClean="0"/>
              <a:t>比较</a:t>
            </a:r>
            <a:endParaRPr kumimoji="1" lang="zh-CN" altLang="en-US" sz="1200" b="1"/>
          </a:p>
        </p:txBody>
      </p:sp>
      <p:sp>
        <p:nvSpPr>
          <p:cNvPr id="140" name="文本框 139"/>
          <p:cNvSpPr txBox="1"/>
          <p:nvPr/>
        </p:nvSpPr>
        <p:spPr>
          <a:xfrm>
            <a:off x="7700960" y="3490247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b="1" dirty="0" smtClean="0"/>
              <a:t>分布</a:t>
            </a:r>
            <a:endParaRPr kumimoji="1" lang="zh-CN" altLang="en-US" sz="1200" b="1" dirty="0"/>
          </a:p>
        </p:txBody>
      </p:sp>
      <p:sp>
        <p:nvSpPr>
          <p:cNvPr id="141" name="文本框 140"/>
          <p:cNvSpPr txBox="1"/>
          <p:nvPr/>
        </p:nvSpPr>
        <p:spPr>
          <a:xfrm>
            <a:off x="6052466" y="4143993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b="1" smtClean="0"/>
              <a:t>构成</a:t>
            </a:r>
            <a:endParaRPr kumimoji="1" lang="zh-CN" altLang="en-US" sz="1200" b="1" dirty="0"/>
          </a:p>
        </p:txBody>
      </p:sp>
      <p:sp>
        <p:nvSpPr>
          <p:cNvPr id="142" name="文本框 141"/>
          <p:cNvSpPr txBox="1"/>
          <p:nvPr/>
        </p:nvSpPr>
        <p:spPr>
          <a:xfrm>
            <a:off x="4493291" y="3490247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200" b="1" dirty="0" smtClean="0"/>
              <a:t>联系</a:t>
            </a:r>
            <a:endParaRPr kumimoji="1" lang="zh-CN" altLang="en-US" sz="1200" b="1" dirty="0"/>
          </a:p>
        </p:txBody>
      </p:sp>
      <p:sp>
        <p:nvSpPr>
          <p:cNvPr id="143" name="文本框 142"/>
          <p:cNvSpPr txBox="1"/>
          <p:nvPr/>
        </p:nvSpPr>
        <p:spPr>
          <a:xfrm>
            <a:off x="9398473" y="2386646"/>
            <a:ext cx="4924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少量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数据点</a:t>
            </a:r>
            <a:endParaRPr kumimoji="1" lang="zh-CN" altLang="en-US" sz="800" dirty="0"/>
          </a:p>
        </p:txBody>
      </p:sp>
      <p:sp>
        <p:nvSpPr>
          <p:cNvPr id="144" name="文本框 143"/>
          <p:cNvSpPr txBox="1"/>
          <p:nvPr/>
        </p:nvSpPr>
        <p:spPr>
          <a:xfrm>
            <a:off x="9398473" y="3231531"/>
            <a:ext cx="49244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大量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数据点</a:t>
            </a:r>
            <a:endParaRPr kumimoji="1" lang="zh-CN" altLang="en-US" sz="800" dirty="0"/>
          </a:p>
        </p:txBody>
      </p:sp>
      <p:sp>
        <p:nvSpPr>
          <p:cNvPr id="145" name="文本框 144"/>
          <p:cNvSpPr txBox="1"/>
          <p:nvPr/>
        </p:nvSpPr>
        <p:spPr>
          <a:xfrm>
            <a:off x="9449771" y="4027248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2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46" name="文本框 145"/>
          <p:cNvSpPr txBox="1"/>
          <p:nvPr/>
        </p:nvSpPr>
        <p:spPr>
          <a:xfrm>
            <a:off x="9449771" y="4906900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3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47" name="文本框 146"/>
          <p:cNvSpPr txBox="1"/>
          <p:nvPr/>
        </p:nvSpPr>
        <p:spPr>
          <a:xfrm>
            <a:off x="8761251" y="2888177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1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191397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多个项目</a:t>
            </a:r>
            <a:endParaRPr kumimoji="1" lang="zh-CN" altLang="en-US" sz="8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8851486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少数分类</a:t>
            </a:r>
            <a:endParaRPr kumimoji="1" lang="zh-CN" altLang="en-US" sz="800" dirty="0"/>
          </a:p>
        </p:txBody>
      </p:sp>
      <p:sp>
        <p:nvSpPr>
          <p:cNvPr id="150" name="文本框 149"/>
          <p:cNvSpPr txBox="1"/>
          <p:nvPr/>
        </p:nvSpPr>
        <p:spPr>
          <a:xfrm>
            <a:off x="10123058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多种分类</a:t>
            </a:r>
            <a:endParaRPr kumimoji="1" lang="zh-CN" altLang="en-US" sz="800" dirty="0"/>
          </a:p>
        </p:txBody>
      </p:sp>
      <p:sp>
        <p:nvSpPr>
          <p:cNvPr id="151" name="文本框 150"/>
          <p:cNvSpPr txBox="1"/>
          <p:nvPr/>
        </p:nvSpPr>
        <p:spPr>
          <a:xfrm>
            <a:off x="7736005" y="1502298"/>
            <a:ext cx="70083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非循环数据</a:t>
            </a:r>
            <a:endParaRPr kumimoji="1" lang="zh-CN" altLang="en-US" sz="8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3004903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多种分类</a:t>
            </a:r>
            <a:endParaRPr kumimoji="1" lang="zh-CN" altLang="en-US" sz="800" dirty="0"/>
          </a:p>
        </p:txBody>
      </p:sp>
      <p:sp>
        <p:nvSpPr>
          <p:cNvPr id="154" name="文本框 153"/>
          <p:cNvSpPr txBox="1"/>
          <p:nvPr/>
        </p:nvSpPr>
        <p:spPr>
          <a:xfrm>
            <a:off x="2051576" y="1502298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多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55" name="文本框 154"/>
          <p:cNvSpPr txBox="1"/>
          <p:nvPr/>
        </p:nvSpPr>
        <p:spPr>
          <a:xfrm>
            <a:off x="3495498" y="2395477"/>
            <a:ext cx="59503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基于分类</a:t>
            </a:r>
            <a:endParaRPr kumimoji="1" lang="zh-CN" altLang="en-US" sz="800" dirty="0"/>
          </a:p>
        </p:txBody>
      </p:sp>
      <p:sp>
        <p:nvSpPr>
          <p:cNvPr id="156" name="文本框 155"/>
          <p:cNvSpPr txBox="1"/>
          <p:nvPr/>
        </p:nvSpPr>
        <p:spPr>
          <a:xfrm>
            <a:off x="5457910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少数项目</a:t>
            </a:r>
            <a:endParaRPr kumimoji="1" lang="zh-CN" altLang="en-US" sz="800" dirty="0"/>
          </a:p>
        </p:txBody>
      </p:sp>
      <p:sp>
        <p:nvSpPr>
          <p:cNvPr id="157" name="文本框 156"/>
          <p:cNvSpPr txBox="1"/>
          <p:nvPr/>
        </p:nvSpPr>
        <p:spPr>
          <a:xfrm>
            <a:off x="4806658" y="2099740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少数分类</a:t>
            </a:r>
            <a:endParaRPr kumimoji="1" lang="zh-CN" altLang="en-US" sz="800" dirty="0"/>
          </a:p>
        </p:txBody>
      </p:sp>
      <p:sp>
        <p:nvSpPr>
          <p:cNvPr id="158" name="文本框 157"/>
          <p:cNvSpPr txBox="1"/>
          <p:nvPr/>
        </p:nvSpPr>
        <p:spPr>
          <a:xfrm>
            <a:off x="4035138" y="2065226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1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59" name="文本框 158"/>
          <p:cNvSpPr txBox="1"/>
          <p:nvPr/>
        </p:nvSpPr>
        <p:spPr>
          <a:xfrm>
            <a:off x="2813028" y="2860585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2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60" name="文本框 159"/>
          <p:cNvSpPr txBox="1"/>
          <p:nvPr/>
        </p:nvSpPr>
        <p:spPr>
          <a:xfrm>
            <a:off x="2813028" y="4018096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 smtClean="0"/>
              <a:t>3</a:t>
            </a:r>
          </a:p>
          <a:p>
            <a:pPr algn="ctr"/>
            <a:r>
              <a:rPr kumimoji="1" lang="zh-CN" altLang="en-US" sz="800" dirty="0" smtClean="0"/>
              <a:t>变量</a:t>
            </a:r>
            <a:endParaRPr kumimoji="1" lang="zh-CN" altLang="en-US" sz="800" dirty="0"/>
          </a:p>
        </p:txBody>
      </p:sp>
      <p:sp>
        <p:nvSpPr>
          <p:cNvPr id="161" name="文本框 160"/>
          <p:cNvSpPr txBox="1"/>
          <p:nvPr/>
        </p:nvSpPr>
        <p:spPr>
          <a:xfrm>
            <a:off x="6515843" y="1502298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循环数据</a:t>
            </a:r>
            <a:endParaRPr kumimoji="1" lang="zh-CN" altLang="en-US" sz="800" dirty="0"/>
          </a:p>
        </p:txBody>
      </p:sp>
      <p:sp>
        <p:nvSpPr>
          <p:cNvPr id="162" name="文本框 161"/>
          <p:cNvSpPr txBox="1"/>
          <p:nvPr/>
        </p:nvSpPr>
        <p:spPr>
          <a:xfrm>
            <a:off x="7759559" y="2395477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基于时间</a:t>
            </a:r>
            <a:endParaRPr kumimoji="1" lang="zh-CN" altLang="en-US" sz="8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7443939" y="4796727"/>
            <a:ext cx="38985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静态</a:t>
            </a:r>
            <a:endParaRPr kumimoji="1" lang="zh-CN" altLang="en-US" sz="800" dirty="0"/>
          </a:p>
        </p:txBody>
      </p:sp>
      <p:sp>
        <p:nvSpPr>
          <p:cNvPr id="164" name="文本框 163"/>
          <p:cNvSpPr txBox="1"/>
          <p:nvPr/>
        </p:nvSpPr>
        <p:spPr>
          <a:xfrm>
            <a:off x="3962024" y="4771708"/>
            <a:ext cx="61747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时间序列</a:t>
            </a:r>
            <a:endParaRPr kumimoji="1" lang="zh-CN" altLang="en-US" sz="800" dirty="0"/>
          </a:p>
        </p:txBody>
      </p:sp>
      <p:sp>
        <p:nvSpPr>
          <p:cNvPr id="165" name="文本框 164"/>
          <p:cNvSpPr txBox="1"/>
          <p:nvPr/>
        </p:nvSpPr>
        <p:spPr>
          <a:xfrm>
            <a:off x="7160923" y="5421275"/>
            <a:ext cx="38985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占比</a:t>
            </a:r>
            <a:endParaRPr kumimoji="1" lang="zh-CN" altLang="en-US" sz="800" dirty="0"/>
          </a:p>
        </p:txBody>
      </p:sp>
      <p:sp>
        <p:nvSpPr>
          <p:cNvPr id="166" name="文本框 165"/>
          <p:cNvSpPr txBox="1"/>
          <p:nvPr/>
        </p:nvSpPr>
        <p:spPr>
          <a:xfrm>
            <a:off x="5740429" y="5338267"/>
            <a:ext cx="6976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相对和绝对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差异</a:t>
            </a:r>
            <a:endParaRPr kumimoji="1" lang="zh-CN" altLang="en-US" sz="800" dirty="0"/>
          </a:p>
        </p:txBody>
      </p:sp>
      <p:cxnSp>
        <p:nvCxnSpPr>
          <p:cNvPr id="169" name="直线连接符 168"/>
          <p:cNvCxnSpPr/>
          <p:nvPr/>
        </p:nvCxnSpPr>
        <p:spPr>
          <a:xfrm>
            <a:off x="2200957" y="5284925"/>
            <a:ext cx="13205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/>
          <p:cNvCxnSpPr/>
          <p:nvPr/>
        </p:nvCxnSpPr>
        <p:spPr>
          <a:xfrm>
            <a:off x="2861227" y="5093789"/>
            <a:ext cx="259270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/>
          <p:cNvCxnSpPr/>
          <p:nvPr/>
        </p:nvCxnSpPr>
        <p:spPr>
          <a:xfrm flipV="1">
            <a:off x="5453928" y="5087084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/>
          <p:cNvCxnSpPr/>
          <p:nvPr/>
        </p:nvCxnSpPr>
        <p:spPr>
          <a:xfrm flipV="1">
            <a:off x="2867979" y="5087084"/>
            <a:ext cx="0" cy="1978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/>
          <p:cNvSpPr txBox="1"/>
          <p:nvPr/>
        </p:nvSpPr>
        <p:spPr>
          <a:xfrm>
            <a:off x="2710780" y="4864362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少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周期</a:t>
            </a:r>
            <a:endParaRPr kumimoji="1" lang="zh-CN" altLang="en-US" sz="800" dirty="0"/>
          </a:p>
        </p:txBody>
      </p:sp>
      <p:sp>
        <p:nvSpPr>
          <p:cNvPr id="178" name="文本框 177"/>
          <p:cNvSpPr txBox="1"/>
          <p:nvPr/>
        </p:nvSpPr>
        <p:spPr>
          <a:xfrm>
            <a:off x="5240714" y="4864362"/>
            <a:ext cx="3898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多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周期</a:t>
            </a:r>
            <a:endParaRPr kumimoji="1" lang="zh-CN" altLang="en-US" sz="800" dirty="0"/>
          </a:p>
        </p:txBody>
      </p:sp>
      <p:sp>
        <p:nvSpPr>
          <p:cNvPr id="179" name="文本框 178"/>
          <p:cNvSpPr txBox="1"/>
          <p:nvPr/>
        </p:nvSpPr>
        <p:spPr>
          <a:xfrm>
            <a:off x="4521212" y="5389330"/>
            <a:ext cx="59503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绝对差异</a:t>
            </a:r>
            <a:endParaRPr kumimoji="1" lang="zh-CN" altLang="en-US" sz="800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210443" y="5338267"/>
            <a:ext cx="6976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相对和绝对</a:t>
            </a:r>
            <a:endParaRPr kumimoji="1" lang="en-US" altLang="zh-CN" sz="800" dirty="0" smtClean="0"/>
          </a:p>
          <a:p>
            <a:pPr algn="ctr"/>
            <a:r>
              <a:rPr kumimoji="1" lang="zh-CN" altLang="en-US" sz="800" dirty="0" smtClean="0"/>
              <a:t>差异</a:t>
            </a:r>
            <a:endParaRPr kumimoji="1" lang="zh-CN" altLang="en-US" sz="800" dirty="0"/>
          </a:p>
        </p:txBody>
      </p:sp>
      <p:sp>
        <p:nvSpPr>
          <p:cNvPr id="181" name="文本框 180"/>
          <p:cNvSpPr txBox="1"/>
          <p:nvPr/>
        </p:nvSpPr>
        <p:spPr>
          <a:xfrm>
            <a:off x="1908057" y="5338267"/>
            <a:ext cx="59503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绝对差异</a:t>
            </a:r>
            <a:endParaRPr kumimoji="1" lang="zh-CN" altLang="en-US" sz="800" dirty="0"/>
          </a:p>
        </p:txBody>
      </p:sp>
      <p:sp>
        <p:nvSpPr>
          <p:cNvPr id="182" name="文本框 181"/>
          <p:cNvSpPr txBox="1"/>
          <p:nvPr/>
        </p:nvSpPr>
        <p:spPr>
          <a:xfrm>
            <a:off x="9097707" y="5421275"/>
            <a:ext cx="697627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smtClean="0"/>
              <a:t>构成的构成</a:t>
            </a:r>
            <a:endParaRPr kumimoji="1" lang="zh-CN" altLang="en-US" sz="800" dirty="0"/>
          </a:p>
        </p:txBody>
      </p:sp>
      <p:sp>
        <p:nvSpPr>
          <p:cNvPr id="183" name="文本框 182"/>
          <p:cNvSpPr txBox="1"/>
          <p:nvPr/>
        </p:nvSpPr>
        <p:spPr>
          <a:xfrm>
            <a:off x="8039947" y="5421275"/>
            <a:ext cx="59503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 smtClean="0"/>
              <a:t>累积变化</a:t>
            </a:r>
            <a:endParaRPr kumimoji="1" lang="zh-CN" altLang="en-US" sz="800" dirty="0"/>
          </a:p>
        </p:txBody>
      </p:sp>
      <p:sp>
        <p:nvSpPr>
          <p:cNvPr id="2" name="文本框 1"/>
          <p:cNvSpPr txBox="1"/>
          <p:nvPr/>
        </p:nvSpPr>
        <p:spPr>
          <a:xfrm>
            <a:off x="11061777" y="6453825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kumimoji="1"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  <a:p>
            <a:pPr algn="r"/>
            <a:r>
              <a:rPr kumimoji="1" lang="en-US" altLang="zh-CN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Thomas</a:t>
            </a:r>
            <a:r>
              <a:rPr kumimoji="1" lang="zh-CN" alt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Young</a:t>
            </a:r>
            <a:endParaRPr kumimoji="1" lang="zh-CN" alt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40"/>
            <a:ext cx="5167423" cy="48746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78056" y="9839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散点图在报表中不常用到，但是在数据分析中可以算出镜率最高的。散点图通过坐标轴，表示两个变量之间的</a:t>
            </a:r>
            <a:r>
              <a:rPr lang="zh-CN" altLang="en-US" sz="1200" b="1" dirty="0">
                <a:solidFill>
                  <a:srgbClr val="C23430"/>
                </a:solidFill>
                <a:latin typeface="+mn-ea"/>
              </a:rPr>
              <a:t>关系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。绘制它依赖</a:t>
            </a:r>
            <a:r>
              <a:rPr lang="zh-CN" altLang="en-US" sz="1200" b="1" dirty="0">
                <a:solidFill>
                  <a:srgbClr val="4E87BA"/>
                </a:solidFill>
                <a:latin typeface="+mn-ea"/>
              </a:rPr>
              <a:t>大量数据点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的分布。</a:t>
            </a:r>
          </a:p>
          <a:p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散点图的优势是揭示数据间的关系，发觉变量与变量之间的关联。</a:t>
            </a:r>
          </a:p>
          <a:p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散点图需要两个数值维度表示</a:t>
            </a:r>
            <a:r>
              <a:rPr lang="en-US" altLang="zh-CN" sz="1200" dirty="0">
                <a:solidFill>
                  <a:srgbClr val="333333"/>
                </a:solidFill>
                <a:latin typeface="+mn-ea"/>
              </a:rPr>
              <a:t>X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轴、</a:t>
            </a:r>
            <a:r>
              <a:rPr lang="en-US" altLang="zh-CN" sz="1200" dirty="0">
                <a:solidFill>
                  <a:srgbClr val="333333"/>
                </a:solidFill>
                <a:latin typeface="+mn-ea"/>
              </a:rPr>
              <a:t>Y</a:t>
            </a:r>
            <a:r>
              <a:rPr lang="zh-CN" altLang="en-US" sz="1200" dirty="0" smtClean="0">
                <a:solidFill>
                  <a:srgbClr val="333333"/>
                </a:solidFill>
                <a:latin typeface="+mn-ea"/>
              </a:rPr>
              <a:t>轴。</a:t>
            </a:r>
            <a:endParaRPr lang="en-US" altLang="zh-CN" sz="1200" dirty="0" smtClean="0">
              <a:solidFill>
                <a:srgbClr val="333333"/>
              </a:solidFill>
              <a:latin typeface="+mn-ea"/>
            </a:endParaRPr>
          </a:p>
          <a:p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sz="1200" dirty="0" smtClean="0">
                <a:solidFill>
                  <a:srgbClr val="333333"/>
                </a:solidFill>
                <a:latin typeface="+mn-ea"/>
              </a:rPr>
              <a:t>左图：身高</a:t>
            </a:r>
            <a:r>
              <a:rPr lang="zh-CN" altLang="en-US" sz="1200" dirty="0">
                <a:solidFill>
                  <a:srgbClr val="333333"/>
                </a:solidFill>
                <a:latin typeface="+mn-ea"/>
              </a:rPr>
              <a:t>和体重两个</a:t>
            </a:r>
            <a:r>
              <a:rPr lang="zh-CN" altLang="en-US" sz="1200" dirty="0" smtClean="0">
                <a:solidFill>
                  <a:srgbClr val="333333"/>
                </a:solidFill>
                <a:latin typeface="+mn-ea"/>
              </a:rPr>
              <a:t>维度，在用颜色来区别性别。</a:t>
            </a:r>
            <a:endParaRPr lang="zh-CN" altLang="en-US" sz="12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rgbClr val="C23430"/>
                </a:solidFill>
              </a:rPr>
              <a:t>散点图</a:t>
            </a:r>
            <a:endParaRPr kumimoji="1" lang="zh-CN" altLang="en-US" b="1">
              <a:solidFill>
                <a:srgbClr val="C234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25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>
                <a:latin typeface="+mn-ea"/>
              </a:rPr>
              <a:t>折线图可以用于观察</a:t>
            </a:r>
            <a:r>
              <a:rPr lang="zh-CN" altLang="en-US" sz="1200" dirty="0">
                <a:latin typeface="+mn-ea"/>
              </a:rPr>
              <a:t>数据的趋势</a:t>
            </a:r>
            <a:r>
              <a:rPr lang="zh-CN" altLang="en-US" sz="1200" dirty="0" smtClean="0">
                <a:latin typeface="+mn-ea"/>
              </a:rPr>
              <a:t>，和</a:t>
            </a:r>
            <a:r>
              <a:rPr lang="zh-CN" altLang="en-US" sz="1200" b="1" dirty="0" smtClean="0">
                <a:solidFill>
                  <a:srgbClr val="4E87BA"/>
                </a:solidFill>
                <a:latin typeface="+mn-ea"/>
              </a:rPr>
              <a:t>时间</a:t>
            </a:r>
            <a:r>
              <a:rPr lang="zh-CN" altLang="en-US" sz="1200" dirty="0" smtClean="0">
                <a:latin typeface="+mn-ea"/>
              </a:rPr>
              <a:t>搭配，当如果想了</a:t>
            </a:r>
            <a:r>
              <a:rPr lang="zh-CN" altLang="en-US" sz="1200" dirty="0">
                <a:latin typeface="+mn-ea"/>
              </a:rPr>
              <a:t>解某一维度在时间上的</a:t>
            </a:r>
            <a:r>
              <a:rPr lang="zh-CN" altLang="en-US" sz="1200" b="1" dirty="0">
                <a:solidFill>
                  <a:srgbClr val="C23430"/>
                </a:solidFill>
                <a:latin typeface="+mn-ea"/>
              </a:rPr>
              <a:t>规律</a:t>
            </a:r>
            <a:r>
              <a:rPr lang="zh-CN" altLang="en-US" sz="1200" b="1" dirty="0" smtClean="0">
                <a:solidFill>
                  <a:srgbClr val="C23430"/>
                </a:solidFill>
                <a:latin typeface="+mn-ea"/>
              </a:rPr>
              <a:t>或趋势</a:t>
            </a:r>
            <a:r>
              <a:rPr lang="zh-CN" altLang="en-US" sz="1200" dirty="0">
                <a:latin typeface="+mn-ea"/>
              </a:rPr>
              <a:t>时，</a:t>
            </a:r>
            <a:r>
              <a:rPr lang="zh-CN" altLang="en-US" sz="1200" dirty="0" smtClean="0">
                <a:latin typeface="+mn-ea"/>
              </a:rPr>
              <a:t>就可以用折线图。</a:t>
            </a:r>
            <a:endParaRPr lang="en-US" altLang="zh-CN" sz="1200" dirty="0" smtClean="0">
              <a:latin typeface="+mn-ea"/>
            </a:endParaRPr>
          </a:p>
          <a:p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>
                <a:latin typeface="+mn-ea"/>
              </a:rPr>
              <a:t>折线图一般使用时间维度作为</a:t>
            </a:r>
            <a:r>
              <a:rPr lang="en-US" altLang="zh-CN" sz="1200" dirty="0">
                <a:latin typeface="+mn-ea"/>
              </a:rPr>
              <a:t>X</a:t>
            </a:r>
            <a:r>
              <a:rPr lang="zh-CN" altLang="en-US" sz="1200" dirty="0">
                <a:latin typeface="+mn-ea"/>
              </a:rPr>
              <a:t>轴，数值维度作为</a:t>
            </a:r>
            <a:r>
              <a:rPr lang="en-US" altLang="zh-CN" sz="1200" dirty="0">
                <a:latin typeface="+mn-ea"/>
              </a:rPr>
              <a:t>Y</a:t>
            </a:r>
            <a:r>
              <a:rPr lang="zh-CN" altLang="en-US" sz="1200" dirty="0">
                <a:latin typeface="+mn-ea"/>
              </a:rPr>
              <a:t>轴。</a:t>
            </a:r>
            <a:endParaRPr lang="zh-CN" altLang="en-US" sz="12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折线图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40"/>
            <a:ext cx="5167313" cy="48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柱形图</a:t>
            </a:r>
            <a:r>
              <a:rPr lang="zh-CN" altLang="en-US" sz="1200" dirty="0" smtClean="0"/>
              <a:t>是最</a:t>
            </a:r>
            <a:r>
              <a:rPr lang="zh-CN" altLang="en-US" sz="1200" dirty="0"/>
              <a:t>常用到的图表之一，常用于</a:t>
            </a:r>
            <a:r>
              <a:rPr lang="zh-CN" altLang="en-US" sz="1200" b="1" dirty="0" smtClean="0">
                <a:solidFill>
                  <a:srgbClr val="4E87BA"/>
                </a:solidFill>
              </a:rPr>
              <a:t>多维度</a:t>
            </a:r>
            <a:r>
              <a:rPr lang="zh-CN" altLang="en-US" sz="1200" dirty="0"/>
              <a:t>的</a:t>
            </a:r>
            <a:r>
              <a:rPr lang="zh-CN" altLang="en-US" sz="1200" b="1" dirty="0">
                <a:solidFill>
                  <a:srgbClr val="C23430"/>
                </a:solidFill>
              </a:rPr>
              <a:t>比较和变化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 smtClean="0"/>
              <a:t>当</a:t>
            </a:r>
            <a:r>
              <a:rPr lang="zh-CN" altLang="en-US" sz="1200" dirty="0"/>
              <a:t>需要对比的维度过多，柱形图是力不从心的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dirty="0"/>
              <a:t>文本维度／时间维度通常作为</a:t>
            </a:r>
            <a:r>
              <a:rPr lang="en-US" altLang="zh-CN" sz="1200" dirty="0"/>
              <a:t>X</a:t>
            </a:r>
            <a:r>
              <a:rPr lang="zh-CN" altLang="en-US" sz="1200" dirty="0"/>
              <a:t>轴。数值型维度作为</a:t>
            </a:r>
            <a:r>
              <a:rPr lang="en-US" altLang="zh-CN" sz="1200" dirty="0"/>
              <a:t>Y</a:t>
            </a:r>
            <a:r>
              <a:rPr lang="zh-CN" altLang="en-US" sz="1200" dirty="0"/>
              <a:t>轴。柱形图至少需要一个数值型维度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柱形图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40"/>
            <a:ext cx="5167313" cy="4883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56" y="2812673"/>
            <a:ext cx="3296093" cy="305437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11972" y="244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变体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0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2414"/>
          <a:stretch/>
        </p:blipFill>
        <p:spPr>
          <a:xfrm>
            <a:off x="13074" y="981075"/>
            <a:ext cx="5154240" cy="4876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78056" y="9839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一切和</a:t>
            </a:r>
            <a:r>
              <a:rPr lang="zh-CN" altLang="en-US" sz="1200" b="1" dirty="0">
                <a:solidFill>
                  <a:srgbClr val="C23430"/>
                </a:solidFill>
              </a:rPr>
              <a:t>空间属性</a:t>
            </a:r>
            <a:r>
              <a:rPr lang="zh-CN" altLang="en-US" sz="1200" dirty="0"/>
              <a:t>有关的分析都可以用到地理图。比如各地区销量，或者某商业区域店铺密集度等。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除了</a:t>
            </a:r>
            <a:r>
              <a:rPr lang="zh-CN" altLang="en-US" sz="1200" dirty="0"/>
              <a:t>经纬度，地理图的绘制离不开地图数据，</a:t>
            </a:r>
            <a:r>
              <a:rPr lang="en-US" altLang="zh-CN" sz="1200" dirty="0"/>
              <a:t>POI</a:t>
            </a:r>
            <a:r>
              <a:rPr lang="zh-CN" altLang="en-US" sz="1200" dirty="0"/>
              <a:t>是很重要的要素。</a:t>
            </a:r>
            <a:r>
              <a:rPr lang="en-US" altLang="zh-CN" sz="1200" dirty="0"/>
              <a:t>POI</a:t>
            </a:r>
            <a:r>
              <a:rPr lang="zh-CN" altLang="en-US" sz="1200" dirty="0"/>
              <a:t>是“</a:t>
            </a:r>
            <a:r>
              <a:rPr lang="en-US" altLang="zh-CN" sz="1200" dirty="0"/>
              <a:t>Point of Information”</a:t>
            </a:r>
            <a:r>
              <a:rPr lang="zh-CN" altLang="en-US" sz="1200" dirty="0"/>
              <a:t>的缩写，可以翻译成信息点，每个</a:t>
            </a:r>
            <a:r>
              <a:rPr lang="en-US" altLang="zh-CN" sz="1200" dirty="0"/>
              <a:t>POI</a:t>
            </a:r>
            <a:r>
              <a:rPr lang="zh-CN" altLang="en-US" sz="1200" dirty="0"/>
              <a:t>包含四方面信息，名称、类别、经度纬度、附近的酒店饭店商铺等信息。借助</a:t>
            </a:r>
            <a:r>
              <a:rPr lang="en-US" altLang="zh-CN" sz="1200" dirty="0"/>
              <a:t>POI</a:t>
            </a:r>
            <a:r>
              <a:rPr lang="zh-CN" altLang="en-US" sz="1200" dirty="0"/>
              <a:t>，才能按地理维度展现数据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en-US" altLang="zh-CN" sz="12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 sz="1200" dirty="0"/>
              <a:t>地理图一定需要用到</a:t>
            </a:r>
            <a:r>
              <a:rPr lang="zh-CN" altLang="en-US" sz="1200" b="1" dirty="0">
                <a:solidFill>
                  <a:srgbClr val="4E87BA"/>
                </a:solidFill>
              </a:rPr>
              <a:t>坐标维度</a:t>
            </a:r>
            <a:r>
              <a:rPr lang="zh-CN" altLang="en-US" sz="1200" dirty="0"/>
              <a:t>。可以是经纬度、也可以是地域</a:t>
            </a:r>
            <a:r>
              <a:rPr lang="zh-CN" altLang="en-US" sz="1200" dirty="0" smtClean="0"/>
              <a:t>名称。</a:t>
            </a:r>
            <a:r>
              <a:rPr lang="zh-CN" altLang="en-US" sz="1200" dirty="0"/>
              <a:t>坐标粒度即能细到具体某条街道，也能宽到世界各国范围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地理图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84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饼图经常表示一组数据的</a:t>
            </a:r>
            <a:r>
              <a:rPr lang="zh-CN" altLang="en-US" sz="1200" b="1" dirty="0">
                <a:solidFill>
                  <a:srgbClr val="C23430"/>
                </a:solidFill>
              </a:rPr>
              <a:t>占比</a:t>
            </a:r>
            <a:r>
              <a:rPr lang="zh-CN" altLang="en-US" sz="1200" dirty="0"/>
              <a:t>。可以用扇面、圆环、或者多圆环嵌套。商务类的汇报中应用较多。</a:t>
            </a:r>
          </a:p>
          <a:p>
            <a:r>
              <a:rPr lang="zh-CN" altLang="en-US" sz="1200" dirty="0"/>
              <a:t>为了表示占比，拼图需要数值维度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/>
              <a:t>饼图是有</a:t>
            </a:r>
            <a:r>
              <a:rPr lang="zh-CN" altLang="en-US" sz="1200" b="1" dirty="0">
                <a:solidFill>
                  <a:srgbClr val="4E87BA"/>
                </a:solidFill>
              </a:rPr>
              <a:t>缺陷</a:t>
            </a:r>
            <a:r>
              <a:rPr lang="zh-CN" altLang="en-US" sz="1200" dirty="0"/>
              <a:t>的，它擅长表达某一占比较大的类别。但是不擅长对比。</a:t>
            </a:r>
            <a:r>
              <a:rPr lang="en-US" altLang="zh-CN" sz="1200" dirty="0"/>
              <a:t>30%</a:t>
            </a:r>
            <a:r>
              <a:rPr lang="zh-CN" altLang="en-US" sz="1200" dirty="0"/>
              <a:t>和</a:t>
            </a:r>
            <a:r>
              <a:rPr lang="en-US" altLang="zh-CN" sz="1200" dirty="0"/>
              <a:t>35%</a:t>
            </a:r>
            <a:r>
              <a:rPr lang="zh-CN" altLang="en-US" sz="1200" dirty="0"/>
              <a:t>在饼图上凭肉眼是难以分辨出区别的。当类别过多，也不适宜在饼图上表达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饼图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13468"/>
          <a:stretch/>
        </p:blipFill>
        <p:spPr>
          <a:xfrm>
            <a:off x="0" y="981075"/>
            <a:ext cx="516731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2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8056" y="98394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雷达图也</a:t>
            </a:r>
            <a:r>
              <a:rPr lang="zh-CN" altLang="en-US" sz="1200" dirty="0"/>
              <a:t>叫蛛网图</a:t>
            </a:r>
            <a:r>
              <a:rPr lang="zh-CN" altLang="en-US" sz="1200" dirty="0" smtClean="0"/>
              <a:t>。它</a:t>
            </a:r>
            <a:r>
              <a:rPr lang="zh-CN" altLang="en-US" sz="1200" dirty="0"/>
              <a:t>在商务、财务领域应用较大，适合用在</a:t>
            </a:r>
            <a:r>
              <a:rPr lang="zh-CN" altLang="en-US" sz="1200" b="1" dirty="0">
                <a:solidFill>
                  <a:srgbClr val="4E87BA"/>
                </a:solidFill>
              </a:rPr>
              <a:t>固定的框架</a:t>
            </a:r>
            <a:r>
              <a:rPr lang="zh-CN" altLang="en-US" sz="1200" dirty="0"/>
              <a:t>内表达某种已知的结果。常见于经营状况，财务健康程度。</a:t>
            </a:r>
          </a:p>
          <a:p>
            <a:r>
              <a:rPr lang="zh-CN" altLang="en-US" sz="1200" dirty="0"/>
              <a:t>比如我对企业财务进行分析，划分出六大类：销售、市场、研发、客服、技术、管理。通过雷达图绘制出预算和实际开销的</a:t>
            </a:r>
            <a:r>
              <a:rPr lang="zh-CN" altLang="en-US" sz="1200" b="1" dirty="0">
                <a:solidFill>
                  <a:srgbClr val="C23430"/>
                </a:solidFill>
              </a:rPr>
              <a:t>维度对比</a:t>
            </a:r>
            <a:r>
              <a:rPr lang="zh-CN" altLang="en-US" sz="1200" dirty="0"/>
              <a:t>，会很清晰。如下图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87080" y="382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C23430"/>
                </a:solidFill>
              </a:rPr>
              <a:t>雷达图</a:t>
            </a:r>
            <a:endParaRPr kumimoji="1" lang="zh-CN" altLang="en-US" b="1" dirty="0">
              <a:solidFill>
                <a:srgbClr val="C2343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4086"/>
          <a:stretch/>
        </p:blipFill>
        <p:spPr>
          <a:xfrm>
            <a:off x="-1" y="981075"/>
            <a:ext cx="5178057" cy="4876800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15556089"/>
              </p:ext>
            </p:extLst>
          </p:nvPr>
        </p:nvGraphicFramePr>
        <p:xfrm>
          <a:off x="5711493" y="3873083"/>
          <a:ext cx="2183219" cy="146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15200" y="5337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无法绘制条纹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786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1384</Words>
  <Application>Microsoft Macintosh PowerPoint</Application>
  <PresentationFormat>宽屏</PresentationFormat>
  <Paragraphs>376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Calibri</vt:lpstr>
      <vt:lpstr>DengXian</vt:lpstr>
      <vt:lpstr>DengXian Light</vt:lpstr>
      <vt:lpstr>Lantinghei SC Extralight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诸葛笨鸟</dc:creator>
  <cp:lastModifiedBy>诸葛笨鸟</cp:lastModifiedBy>
  <cp:revision>63</cp:revision>
  <cp:lastPrinted>2017-09-07T10:20:28Z</cp:lastPrinted>
  <dcterms:created xsi:type="dcterms:W3CDTF">2017-09-06T06:29:07Z</dcterms:created>
  <dcterms:modified xsi:type="dcterms:W3CDTF">2017-09-26T03:31:10Z</dcterms:modified>
</cp:coreProperties>
</file>